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wmf" ContentType="image/x-wmf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C06D7-A1F9-5345-94E0-3BF4DAE99FB7}" type="datetimeFigureOut">
              <a:rPr lang="en-US" smtClean="0"/>
              <a:pPr/>
              <a:t>7/27/08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40350-AFD9-734D-8E46-39E00D3EF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Now, the exceptions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There are always exceptions to these rules—that is just how the English language is!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solidFill>
                  <a:srgbClr val="FFFF00"/>
                </a:solidFill>
                <a:ea typeface="+mn-ea"/>
                <a:cs typeface="+mn-cs"/>
              </a:rPr>
              <a:t>Closed syllable exceptions </a:t>
            </a:r>
            <a:r>
              <a:rPr lang="en-US" dirty="0" smtClean="0">
                <a:ea typeface="+mn-ea"/>
                <a:cs typeface="+mn-cs"/>
              </a:rPr>
              <a:t>are easy to remember with this sentence: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  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b="1" dirty="0" smtClean="0">
                <a:ea typeface="+mn-ea"/>
                <a:cs typeface="+mn-cs"/>
              </a:rPr>
              <a:t>The w</a:t>
            </a:r>
            <a:r>
              <a:rPr lang="en-US" b="1" u="sng" dirty="0" smtClean="0">
                <a:ea typeface="+mn-ea"/>
                <a:cs typeface="+mn-cs"/>
              </a:rPr>
              <a:t>ild</a:t>
            </a:r>
            <a:r>
              <a:rPr lang="en-US" b="1" dirty="0" smtClean="0">
                <a:ea typeface="+mn-ea"/>
                <a:cs typeface="+mn-cs"/>
              </a:rPr>
              <a:t> </a:t>
            </a:r>
            <a:r>
              <a:rPr lang="en-US" b="1" u="sng" dirty="0" smtClean="0">
                <a:ea typeface="+mn-ea"/>
                <a:cs typeface="+mn-cs"/>
              </a:rPr>
              <a:t>old</a:t>
            </a:r>
            <a:r>
              <a:rPr lang="en-US" b="1" dirty="0" smtClean="0">
                <a:ea typeface="+mn-ea"/>
                <a:cs typeface="+mn-cs"/>
              </a:rPr>
              <a:t> c</a:t>
            </a:r>
            <a:r>
              <a:rPr lang="en-US" b="1" u="sng" dirty="0" smtClean="0">
                <a:ea typeface="+mn-ea"/>
                <a:cs typeface="+mn-cs"/>
              </a:rPr>
              <a:t>olt</a:t>
            </a:r>
            <a:r>
              <a:rPr lang="en-US" b="1" dirty="0" smtClean="0">
                <a:ea typeface="+mn-ea"/>
                <a:cs typeface="+mn-cs"/>
              </a:rPr>
              <a:t> was alm</a:t>
            </a:r>
            <a:r>
              <a:rPr lang="en-US" b="1" u="sng" dirty="0" smtClean="0">
                <a:ea typeface="+mn-ea"/>
                <a:cs typeface="+mn-cs"/>
              </a:rPr>
              <a:t>ost</a:t>
            </a:r>
            <a:r>
              <a:rPr lang="en-US" b="1" dirty="0" smtClean="0">
                <a:ea typeface="+mn-ea"/>
                <a:cs typeface="+mn-cs"/>
              </a:rPr>
              <a:t> bl</a:t>
            </a:r>
            <a:r>
              <a:rPr lang="en-US" b="1" u="sng" dirty="0" smtClean="0">
                <a:ea typeface="+mn-ea"/>
                <a:cs typeface="+mn-cs"/>
              </a:rPr>
              <a:t>ind</a:t>
            </a:r>
            <a:r>
              <a:rPr lang="en-US" b="1" dirty="0" smtClean="0"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More exceptions to the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The </a:t>
            </a:r>
            <a:r>
              <a:rPr lang="en-US" dirty="0" smtClean="0">
                <a:solidFill>
                  <a:srgbClr val="FFFF00"/>
                </a:solidFill>
                <a:ea typeface="+mn-ea"/>
                <a:cs typeface="+mn-cs"/>
              </a:rPr>
              <a:t>vowel-consonant-</a:t>
            </a:r>
            <a:r>
              <a:rPr lang="en-US" dirty="0" err="1" smtClean="0">
                <a:solidFill>
                  <a:srgbClr val="FFFF00"/>
                </a:solidFill>
                <a:ea typeface="+mn-ea"/>
                <a:cs typeface="+mn-cs"/>
              </a:rPr>
              <a:t>e</a:t>
            </a:r>
            <a:r>
              <a:rPr lang="en-US" dirty="0" smtClean="0">
                <a:solidFill>
                  <a:srgbClr val="FFFF00"/>
                </a:solidFill>
                <a:ea typeface="+mn-ea"/>
                <a:cs typeface="+mn-cs"/>
              </a:rPr>
              <a:t> exception </a:t>
            </a:r>
            <a:r>
              <a:rPr lang="en-US" dirty="0" smtClean="0">
                <a:ea typeface="+mn-ea"/>
                <a:cs typeface="+mn-cs"/>
              </a:rPr>
              <a:t>is </a:t>
            </a:r>
            <a:r>
              <a:rPr lang="en-US" b="1" dirty="0" err="1" smtClean="0">
                <a:ea typeface="+mn-ea"/>
                <a:cs typeface="+mn-cs"/>
              </a:rPr>
              <a:t>ive</a:t>
            </a:r>
            <a:endParaRPr lang="en-US" b="1" dirty="0" smtClean="0">
              <a:ea typeface="+mn-ea"/>
              <a:cs typeface="+mn-cs"/>
            </a:endParaRP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When you see  </a:t>
            </a:r>
            <a:r>
              <a:rPr lang="en-US" b="1" dirty="0" err="1" smtClean="0">
                <a:ea typeface="+mn-ea"/>
                <a:cs typeface="+mn-cs"/>
              </a:rPr>
              <a:t>ive</a:t>
            </a:r>
            <a:r>
              <a:rPr lang="en-US" dirty="0" smtClean="0">
                <a:ea typeface="+mn-ea"/>
                <a:cs typeface="+mn-cs"/>
              </a:rPr>
              <a:t> in a word, most likely, the </a:t>
            </a:r>
            <a:r>
              <a:rPr lang="en-US" dirty="0" err="1" smtClean="0">
                <a:ea typeface="+mn-ea"/>
                <a:cs typeface="+mn-cs"/>
              </a:rPr>
              <a:t>i</a:t>
            </a:r>
            <a:r>
              <a:rPr lang="en-US" dirty="0" smtClean="0">
                <a:ea typeface="+mn-ea"/>
                <a:cs typeface="+mn-cs"/>
              </a:rPr>
              <a:t> is short and the </a:t>
            </a:r>
            <a:r>
              <a:rPr lang="en-US" dirty="0" err="1" smtClean="0">
                <a:ea typeface="+mn-ea"/>
                <a:cs typeface="+mn-cs"/>
              </a:rPr>
              <a:t>e</a:t>
            </a:r>
            <a:r>
              <a:rPr lang="en-US" dirty="0" smtClean="0">
                <a:ea typeface="+mn-ea"/>
                <a:cs typeface="+mn-cs"/>
              </a:rPr>
              <a:t> is silent (quiet).  Think of the letter </a:t>
            </a:r>
            <a:r>
              <a:rPr lang="en-US" dirty="0" err="1" smtClean="0">
                <a:ea typeface="+mn-ea"/>
                <a:cs typeface="+mn-cs"/>
              </a:rPr>
              <a:t>v</a:t>
            </a:r>
            <a:r>
              <a:rPr lang="en-US" dirty="0" smtClean="0">
                <a:ea typeface="+mn-ea"/>
                <a:cs typeface="+mn-cs"/>
              </a:rPr>
              <a:t> becoming lonely and needs a quiet buddy for company.  Some words are give, live.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Sometimes, the </a:t>
            </a:r>
            <a:r>
              <a:rPr lang="en-US" dirty="0" err="1" smtClean="0">
                <a:ea typeface="+mn-ea"/>
                <a:cs typeface="+mn-cs"/>
              </a:rPr>
              <a:t>i</a:t>
            </a:r>
            <a:r>
              <a:rPr lang="en-US" dirty="0" smtClean="0">
                <a:ea typeface="+mn-ea"/>
                <a:cs typeface="+mn-cs"/>
              </a:rPr>
              <a:t> is long: five, live. 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FLEX your sounds!</a:t>
            </a:r>
          </a:p>
          <a:p>
            <a:pPr eaLnBrk="1" hangingPunct="1">
              <a:buFont typeface="Wingdings" pitchFamily="-65" charset="2"/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</p:spTree>
  </p:cSld>
  <p:clrMapOvr>
    <a:masterClrMapping/>
  </p:clrMapOvr>
  <p:transition advTm="4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halkboard"/>
                <a:ea typeface="+mj-ea"/>
                <a:cs typeface="Chalkboard"/>
              </a:rPr>
              <a:t>FLEX MY SOUNDS?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What does flex my sounds mean?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endParaRPr lang="en-US" dirty="0" smtClean="0">
              <a:latin typeface="Chalkboard"/>
              <a:ea typeface="+mn-ea"/>
              <a:cs typeface="Chalkboard"/>
            </a:endParaRPr>
          </a:p>
          <a:p>
            <a:pPr eaLnBrk="1" hangingPunct="1">
              <a:buFont typeface="Wingdings" pitchFamily="-65" charset="2"/>
              <a:buChar char="n"/>
              <a:defRPr/>
            </a:pPr>
            <a:endParaRPr lang="en-US" dirty="0" smtClean="0">
              <a:latin typeface="Chalkboard"/>
              <a:ea typeface="+mn-ea"/>
              <a:cs typeface="Chalkboard"/>
            </a:endParaRP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To flex your sounds is to play with the sounds within the syllables.  Sometimes we do this when a word has two or more syllables.   </a:t>
            </a:r>
          </a:p>
        </p:txBody>
      </p:sp>
    </p:spTree>
  </p:cSld>
  <p:clrMapOvr>
    <a:masterClrMapping/>
  </p:clrMapOvr>
  <p:transition advTm="2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halkboard"/>
                <a:ea typeface="+mj-ea"/>
                <a:cs typeface="Chalkboard"/>
              </a:rPr>
              <a:t>Flexing your syllable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Look at this word:  rodent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You could break it up this way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rod     </a:t>
            </a:r>
            <a:r>
              <a:rPr lang="en-US" dirty="0" err="1" smtClean="0">
                <a:latin typeface="Chalkboard"/>
                <a:ea typeface="+mn-ea"/>
                <a:cs typeface="Chalkboard"/>
              </a:rPr>
              <a:t>ent</a:t>
            </a:r>
            <a:endParaRPr lang="en-US" dirty="0" smtClean="0">
              <a:latin typeface="Chalkboard"/>
              <a:ea typeface="+mn-ea"/>
              <a:cs typeface="Chalkboard"/>
            </a:endParaRP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Or this way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err="1" smtClean="0">
                <a:latin typeface="Chalkboard"/>
                <a:ea typeface="+mn-ea"/>
                <a:cs typeface="Chalkboard"/>
              </a:rPr>
              <a:t>ro</a:t>
            </a:r>
            <a:r>
              <a:rPr lang="en-US" dirty="0" smtClean="0">
                <a:latin typeface="Chalkboard"/>
                <a:ea typeface="+mn-ea"/>
                <a:cs typeface="Chalkboard"/>
              </a:rPr>
              <a:t>  dent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Play with it and see which way sounds like a real word</a:t>
            </a:r>
          </a:p>
        </p:txBody>
      </p:sp>
    </p:spTree>
  </p:cSld>
  <p:clrMapOvr>
    <a:masterClrMapping/>
  </p:clrMapOvr>
  <p:transition advTm="3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Chalkboard"/>
                <a:ea typeface="+mj-ea"/>
                <a:cs typeface="Chalkboard"/>
              </a:rPr>
              <a:t>ro</a:t>
            </a:r>
            <a:r>
              <a:rPr lang="en-US" dirty="0" smtClean="0">
                <a:latin typeface="Chalkboard"/>
                <a:ea typeface="+mj-ea"/>
                <a:cs typeface="Chalkboard"/>
              </a:rPr>
              <a:t> dent</a:t>
            </a:r>
          </a:p>
        </p:txBody>
      </p:sp>
      <p:pic>
        <p:nvPicPr>
          <p:cNvPr id="29699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68550" y="2089150"/>
            <a:ext cx="4406900" cy="3898900"/>
          </a:xfrm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halkboard"/>
                <a:ea typeface="+mj-ea"/>
                <a:cs typeface="Chalkboard"/>
              </a:rPr>
              <a:t>Alright, go take a break!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65" charset="2"/>
              <a:buChar char="n"/>
              <a:defRPr/>
            </a:pPr>
            <a:r>
              <a:rPr lang="en-US" dirty="0" smtClean="0">
                <a:latin typeface="Chalkboard"/>
                <a:ea typeface="+mn-ea"/>
                <a:cs typeface="Chalkboard"/>
              </a:rPr>
              <a:t>Remember to start with Slide 17 when you return!</a:t>
            </a:r>
          </a:p>
          <a:p>
            <a:pPr eaLnBrk="1" hangingPunct="1">
              <a:buFont typeface="Wingdings" pitchFamily="-65" charset="2"/>
              <a:buChar char="n"/>
              <a:defRPr/>
            </a:pPr>
            <a:endParaRPr lang="en-US" dirty="0" smtClean="0">
              <a:latin typeface="Chalkboard"/>
              <a:ea typeface="+mn-ea"/>
              <a:cs typeface="Chalkboard"/>
            </a:endParaRPr>
          </a:p>
        </p:txBody>
      </p:sp>
      <p:sp>
        <p:nvSpPr>
          <p:cNvPr id="30724" name="Wave 6"/>
          <p:cNvSpPr>
            <a:spLocks noChangeArrowheads="1"/>
          </p:cNvSpPr>
          <p:nvPr/>
        </p:nvSpPr>
        <p:spPr bwMode="auto">
          <a:xfrm>
            <a:off x="1600200" y="4114800"/>
            <a:ext cx="3581400" cy="1295400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>
                <a:latin typeface="Chalkboard" pitchFamily="-112" charset="0"/>
                <a:ea typeface="Chalkboard" pitchFamily="-112" charset="0"/>
                <a:cs typeface="Chalkboard" pitchFamily="-112" charset="0"/>
              </a:rPr>
              <a:t>HAVE FUN AND ENJOY THE GORGEOUS DAY!!</a:t>
            </a:r>
          </a:p>
        </p:txBody>
      </p:sp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217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Now, the exceptions</vt:lpstr>
      <vt:lpstr>More exceptions to the rules</vt:lpstr>
      <vt:lpstr>FLEX MY SOUNDS?</vt:lpstr>
      <vt:lpstr>Flexing your syllable</vt:lpstr>
      <vt:lpstr>ro dent</vt:lpstr>
      <vt:lpstr>Alright, go take a break!</vt:lpstr>
    </vt:vector>
  </TitlesOfParts>
  <Company/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 Kring-Burns</dc:creator>
  <cp:lastModifiedBy>Nancy Kring-Burns</cp:lastModifiedBy>
  <cp:revision>2</cp:revision>
  <dcterms:created xsi:type="dcterms:W3CDTF">2008-07-28T02:19:44Z</dcterms:created>
  <dcterms:modified xsi:type="dcterms:W3CDTF">2008-07-28T02:20:53Z</dcterms:modified>
</cp:coreProperties>
</file>